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85634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18E629B-428D-468C-89CD-BDE2758B6EEB}" type="datetimeFigureOut">
              <a:rPr lang="en-US" smtClean="0"/>
              <a:t>9/18/2021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3713496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1802564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02712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28834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1095603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4139793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3094098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4182034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692951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4196882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18E629B-428D-468C-89CD-BDE2758B6EEB}" type="datetimeFigureOut">
              <a:rPr lang="en-US" smtClean="0"/>
              <a:t>9/18/2021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371311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18E629B-428D-468C-89CD-BDE2758B6EEB}" type="datetimeFigureOut">
              <a:rPr lang="en-US" smtClean="0"/>
              <a:t>9/18/2021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353575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51193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2927665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A18E629B-428D-468C-89CD-BDE2758B6EEB}" type="datetimeFigureOut">
              <a:rPr lang="en-US" smtClean="0"/>
              <a:t>9/18/2021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681701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18E629B-428D-468C-89CD-BDE2758B6EEB}" type="datetimeFigureOut">
              <a:rPr lang="en-US" smtClean="0"/>
              <a:t>9/18/2021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79578-7576-4926-B938-1291755D49A8}" type="slidenum">
              <a:rPr lang="en-US" smtClean="0"/>
              <a:t>‹#›</a:t>
            </a:fld>
            <a:endParaRPr lang="en-US"/>
          </a:p>
        </p:txBody>
      </p:sp>
    </p:spTree>
    <p:extLst>
      <p:ext uri="{BB962C8B-B14F-4D97-AF65-F5344CB8AC3E}">
        <p14:creationId xmlns:p14="http://schemas.microsoft.com/office/powerpoint/2010/main" val="4121658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18E629B-428D-468C-89CD-BDE2758B6EEB}" type="datetimeFigureOut">
              <a:rPr lang="en-US" smtClean="0"/>
              <a:t>9/18/2021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6D79578-7576-4926-B938-1291755D49A8}" type="slidenum">
              <a:rPr lang="en-US" smtClean="0"/>
              <a:t>‹#›</a:t>
            </a:fld>
            <a:endParaRPr lang="en-US"/>
          </a:p>
        </p:txBody>
      </p:sp>
    </p:spTree>
    <p:extLst>
      <p:ext uri="{BB962C8B-B14F-4D97-AF65-F5344CB8AC3E}">
        <p14:creationId xmlns:p14="http://schemas.microsoft.com/office/powerpoint/2010/main" val="179719671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b="1" dirty="0" smtClean="0">
                <a:latin typeface="+mn-lt"/>
              </a:rPr>
              <a:t>Hurricane Knight: My Life Story </a:t>
            </a:r>
            <a:endParaRPr lang="en-US" sz="4800" b="1" dirty="0">
              <a:latin typeface="+mn-lt"/>
            </a:endParaRPr>
          </a:p>
        </p:txBody>
      </p:sp>
      <p:sp>
        <p:nvSpPr>
          <p:cNvPr id="3" name="Subtitle 2"/>
          <p:cNvSpPr>
            <a:spLocks noGrp="1"/>
          </p:cNvSpPr>
          <p:nvPr>
            <p:ph type="subTitle" idx="1"/>
          </p:nvPr>
        </p:nvSpPr>
        <p:spPr/>
        <p:txBody>
          <a:bodyPr/>
          <a:lstStyle/>
          <a:p>
            <a:r>
              <a:rPr lang="en-US" dirty="0" smtClean="0"/>
              <a:t>Student’s Name</a:t>
            </a:r>
            <a:endParaRPr lang="en-US" dirty="0"/>
          </a:p>
        </p:txBody>
      </p:sp>
    </p:spTree>
    <p:extLst>
      <p:ext uri="{BB962C8B-B14F-4D97-AF65-F5344CB8AC3E}">
        <p14:creationId xmlns:p14="http://schemas.microsoft.com/office/powerpoint/2010/main" val="59127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Being a responsible adult </a:t>
            </a:r>
          </a:p>
        </p:txBody>
      </p:sp>
      <p:sp>
        <p:nvSpPr>
          <p:cNvPr id="3" name="Content Placeholder 2"/>
          <p:cNvSpPr>
            <a:spLocks noGrp="1"/>
          </p:cNvSpPr>
          <p:nvPr>
            <p:ph idx="1"/>
          </p:nvPr>
        </p:nvSpPr>
        <p:spPr>
          <a:xfrm>
            <a:off x="838200" y="1690688"/>
            <a:ext cx="8279674" cy="4486275"/>
          </a:xfrm>
        </p:spPr>
        <p:txBody>
          <a:bodyPr>
            <a:normAutofit lnSpcReduction="10000"/>
          </a:bodyPr>
          <a:lstStyle/>
          <a:p>
            <a:r>
              <a:rPr lang="en-US" dirty="0"/>
              <a:t>Having gone through the teenage stage, and adulthood growing into a responsible adult is inevitable. </a:t>
            </a:r>
            <a:endParaRPr lang="en-US" dirty="0" smtClean="0"/>
          </a:p>
          <a:p>
            <a:r>
              <a:rPr lang="en-US" dirty="0" smtClean="0"/>
              <a:t>This </a:t>
            </a:r>
            <a:r>
              <a:rPr lang="en-US" dirty="0"/>
              <a:t>is by the fact that it comes a time that responsible acts define an individual like me. </a:t>
            </a:r>
            <a:endParaRPr lang="en-US" dirty="0" smtClean="0"/>
          </a:p>
          <a:p>
            <a:r>
              <a:rPr lang="en-US" dirty="0" smtClean="0"/>
              <a:t>The </a:t>
            </a:r>
            <a:r>
              <a:rPr lang="en-US" dirty="0"/>
              <a:t>act of responsibility chats a course in life, creating and regaining strength for stability. </a:t>
            </a:r>
            <a:endParaRPr lang="en-US" dirty="0" smtClean="0"/>
          </a:p>
          <a:p>
            <a:r>
              <a:rPr lang="en-US" dirty="0" smtClean="0"/>
              <a:t>I </a:t>
            </a:r>
            <a:r>
              <a:rPr lang="en-US" dirty="0"/>
              <a:t>power up as I float over the warm tropical waters, in progression which makes me stop powering, bringing me to stability and calmness. </a:t>
            </a:r>
            <a:endParaRPr lang="en-US" dirty="0" smtClean="0"/>
          </a:p>
          <a:p>
            <a:r>
              <a:rPr lang="en-US" dirty="0" smtClean="0"/>
              <a:t>Coriolis </a:t>
            </a:r>
            <a:r>
              <a:rPr lang="en-US" dirty="0"/>
              <a:t>means the apparent force on the wind that prevents air from moving from high pressure to low pressure and instead causes the air to deflect, and the low-pressure center does not fill (</a:t>
            </a:r>
            <a:r>
              <a:rPr lang="en-US" dirty="0" err="1"/>
              <a:t>Levina</a:t>
            </a:r>
            <a:r>
              <a:rPr lang="en-US" dirty="0"/>
              <a:t>, 2020). </a:t>
            </a:r>
          </a:p>
        </p:txBody>
      </p:sp>
      <p:pic>
        <p:nvPicPr>
          <p:cNvPr id="4" name="Picture 3"/>
          <p:cNvPicPr>
            <a:picLocks noChangeAspect="1"/>
          </p:cNvPicPr>
          <p:nvPr/>
        </p:nvPicPr>
        <p:blipFill>
          <a:blip r:embed="rId2"/>
          <a:stretch>
            <a:fillRect/>
          </a:stretch>
        </p:blipFill>
        <p:spPr>
          <a:xfrm>
            <a:off x="8987246" y="1690688"/>
            <a:ext cx="2987447" cy="2143125"/>
          </a:xfrm>
          <a:prstGeom prst="rect">
            <a:avLst/>
          </a:prstGeom>
        </p:spPr>
      </p:pic>
    </p:spTree>
    <p:extLst>
      <p:ext uri="{BB962C8B-B14F-4D97-AF65-F5344CB8AC3E}">
        <p14:creationId xmlns:p14="http://schemas.microsoft.com/office/powerpoint/2010/main" val="3982749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Being a responsible adult </a:t>
            </a:r>
            <a:endParaRPr lang="en-US" dirty="0">
              <a:latin typeface="+mn-lt"/>
            </a:endParaRPr>
          </a:p>
        </p:txBody>
      </p:sp>
      <p:sp>
        <p:nvSpPr>
          <p:cNvPr id="3" name="Content Placeholder 2"/>
          <p:cNvSpPr>
            <a:spLocks noGrp="1"/>
          </p:cNvSpPr>
          <p:nvPr>
            <p:ph idx="1"/>
          </p:nvPr>
        </p:nvSpPr>
        <p:spPr>
          <a:xfrm>
            <a:off x="838200" y="1690688"/>
            <a:ext cx="8109857" cy="4486275"/>
          </a:xfrm>
        </p:spPr>
        <p:txBody>
          <a:bodyPr>
            <a:normAutofit/>
          </a:bodyPr>
          <a:lstStyle/>
          <a:p>
            <a:r>
              <a:rPr lang="en-US" dirty="0"/>
              <a:t>Coriolis state has a great impact on my progress. </a:t>
            </a:r>
            <a:endParaRPr lang="en-US" dirty="0" smtClean="0"/>
          </a:p>
          <a:p>
            <a:r>
              <a:rPr lang="en-US" dirty="0" smtClean="0"/>
              <a:t>It </a:t>
            </a:r>
            <a:r>
              <a:rPr lang="en-US" dirty="0"/>
              <a:t>causes the wind speed to drop. </a:t>
            </a:r>
            <a:endParaRPr lang="en-US" dirty="0" smtClean="0"/>
          </a:p>
          <a:p>
            <a:r>
              <a:rPr lang="en-US" dirty="0" smtClean="0"/>
              <a:t>This</a:t>
            </a:r>
            <a:r>
              <a:rPr lang="en-US" dirty="0"/>
              <a:t>, in turn, stabilizes me, for I thrive on wind speed. </a:t>
            </a:r>
            <a:endParaRPr lang="en-US" dirty="0" smtClean="0"/>
          </a:p>
          <a:p>
            <a:r>
              <a:rPr lang="en-US" dirty="0" smtClean="0"/>
              <a:t>When </a:t>
            </a:r>
            <a:r>
              <a:rPr lang="en-US" dirty="0"/>
              <a:t>the wind speed is stable am responsible for there is limited destruction due to the drop in speed of the wind. </a:t>
            </a:r>
            <a:endParaRPr lang="en-US" dirty="0" smtClean="0"/>
          </a:p>
          <a:p>
            <a:r>
              <a:rPr lang="en-US" dirty="0" smtClean="0"/>
              <a:t>To </a:t>
            </a:r>
            <a:r>
              <a:rPr lang="en-US" dirty="0"/>
              <a:t>further advance my stabilization for my destructive nature, I decoratively form a feedback loop, and by good tides, I culminate in dissipation. </a:t>
            </a:r>
            <a:endParaRPr lang="en-US" dirty="0" smtClean="0"/>
          </a:p>
          <a:p>
            <a:r>
              <a:rPr lang="en-US" dirty="0" smtClean="0"/>
              <a:t>At </a:t>
            </a:r>
            <a:r>
              <a:rPr lang="en-US" dirty="0"/>
              <a:t>this moment, I am less damaging for the formed stabilization that calls for calm, fronting a well-defined path in a life full of responsibility</a:t>
            </a:r>
          </a:p>
        </p:txBody>
      </p:sp>
      <p:pic>
        <p:nvPicPr>
          <p:cNvPr id="4" name="Picture 3"/>
          <p:cNvPicPr>
            <a:picLocks noChangeAspect="1"/>
          </p:cNvPicPr>
          <p:nvPr/>
        </p:nvPicPr>
        <p:blipFill>
          <a:blip r:embed="rId2"/>
          <a:stretch>
            <a:fillRect/>
          </a:stretch>
        </p:blipFill>
        <p:spPr>
          <a:xfrm>
            <a:off x="8804365" y="1677624"/>
            <a:ext cx="3096442" cy="1940787"/>
          </a:xfrm>
          <a:prstGeom prst="rect">
            <a:avLst/>
          </a:prstGeom>
        </p:spPr>
      </p:pic>
      <p:pic>
        <p:nvPicPr>
          <p:cNvPr id="6" name="Picture 5"/>
          <p:cNvPicPr>
            <a:picLocks noChangeAspect="1"/>
          </p:cNvPicPr>
          <p:nvPr/>
        </p:nvPicPr>
        <p:blipFill>
          <a:blip r:embed="rId3"/>
          <a:stretch>
            <a:fillRect/>
          </a:stretch>
        </p:blipFill>
        <p:spPr>
          <a:xfrm>
            <a:off x="8804366" y="3735977"/>
            <a:ext cx="3089366" cy="2625362"/>
          </a:xfrm>
          <a:prstGeom prst="rect">
            <a:avLst/>
          </a:prstGeom>
        </p:spPr>
      </p:pic>
    </p:spTree>
    <p:extLst>
      <p:ext uri="{BB962C8B-B14F-4D97-AF65-F5344CB8AC3E}">
        <p14:creationId xmlns:p14="http://schemas.microsoft.com/office/powerpoint/2010/main" val="644094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Mid-life Crisis</a:t>
            </a:r>
          </a:p>
        </p:txBody>
      </p:sp>
      <p:sp>
        <p:nvSpPr>
          <p:cNvPr id="3" name="Content Placeholder 2"/>
          <p:cNvSpPr>
            <a:spLocks noGrp="1"/>
          </p:cNvSpPr>
          <p:nvPr>
            <p:ph idx="1"/>
          </p:nvPr>
        </p:nvSpPr>
        <p:spPr>
          <a:xfrm>
            <a:off x="838199" y="1267097"/>
            <a:ext cx="7090954" cy="4635546"/>
          </a:xfrm>
        </p:spPr>
        <p:txBody>
          <a:bodyPr>
            <a:normAutofit fontScale="92500" lnSpcReduction="10000"/>
          </a:bodyPr>
          <a:lstStyle/>
          <a:p>
            <a:r>
              <a:rPr lang="en-US" dirty="0" smtClean="0"/>
              <a:t>Me </a:t>
            </a:r>
            <a:r>
              <a:rPr lang="en-US" dirty="0"/>
              <a:t>being docile is highly mistaken and taken for granted just because I am responsible, calm, and less destructive at this stage. </a:t>
            </a:r>
            <a:endParaRPr lang="en-US" dirty="0" smtClean="0"/>
          </a:p>
          <a:p>
            <a:r>
              <a:rPr lang="en-US" dirty="0" smtClean="0"/>
              <a:t>I </a:t>
            </a:r>
            <a:r>
              <a:rPr lang="en-US" dirty="0"/>
              <a:t>become recollected thinking of what next but missing the point for me being in mid-life poses danger for I carry a crisis within that can be very deadly. </a:t>
            </a:r>
            <a:endParaRPr lang="en-US" dirty="0" smtClean="0"/>
          </a:p>
          <a:p>
            <a:r>
              <a:rPr lang="en-US" dirty="0" smtClean="0"/>
              <a:t>The </a:t>
            </a:r>
            <a:r>
              <a:rPr lang="en-US" dirty="0"/>
              <a:t>crisis in me creates a platform for conflict and a recipe for a great degree of destruction. </a:t>
            </a:r>
            <a:endParaRPr lang="en-US" dirty="0" smtClean="0"/>
          </a:p>
          <a:p>
            <a:r>
              <a:rPr lang="en-US" dirty="0" smtClean="0"/>
              <a:t>I </a:t>
            </a:r>
            <a:r>
              <a:rPr lang="en-US" dirty="0"/>
              <a:t>can traverse from category one to five. </a:t>
            </a:r>
            <a:endParaRPr lang="en-US" dirty="0" smtClean="0"/>
          </a:p>
          <a:p>
            <a:r>
              <a:rPr lang="en-US" dirty="0" smtClean="0"/>
              <a:t>At </a:t>
            </a:r>
            <a:r>
              <a:rPr lang="en-US" dirty="0"/>
              <a:t>this stage, I lose my conscience and direction to intensify my wind speed, which makes me graduate from being dangerous to being catastrophic to mother nature, structures, and beings all in one (Duran et al., 2021).</a:t>
            </a:r>
          </a:p>
        </p:txBody>
      </p:sp>
      <p:pic>
        <p:nvPicPr>
          <p:cNvPr id="4" name="Picture 3"/>
          <p:cNvPicPr>
            <a:picLocks noChangeAspect="1"/>
          </p:cNvPicPr>
          <p:nvPr/>
        </p:nvPicPr>
        <p:blipFill>
          <a:blip r:embed="rId2"/>
          <a:stretch>
            <a:fillRect/>
          </a:stretch>
        </p:blipFill>
        <p:spPr>
          <a:xfrm>
            <a:off x="7929153" y="1267097"/>
            <a:ext cx="3792583" cy="3670663"/>
          </a:xfrm>
          <a:prstGeom prst="rect">
            <a:avLst/>
          </a:prstGeom>
        </p:spPr>
      </p:pic>
    </p:spTree>
    <p:extLst>
      <p:ext uri="{BB962C8B-B14F-4D97-AF65-F5344CB8AC3E}">
        <p14:creationId xmlns:p14="http://schemas.microsoft.com/office/powerpoint/2010/main" val="924867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mn-lt"/>
              </a:rPr>
              <a:t>Mid-life Crisis</a:t>
            </a:r>
          </a:p>
        </p:txBody>
      </p:sp>
      <p:sp>
        <p:nvSpPr>
          <p:cNvPr id="3" name="Content Placeholder 2"/>
          <p:cNvSpPr>
            <a:spLocks noGrp="1"/>
          </p:cNvSpPr>
          <p:nvPr>
            <p:ph idx="1"/>
          </p:nvPr>
        </p:nvSpPr>
        <p:spPr>
          <a:xfrm>
            <a:off x="955766" y="1355362"/>
            <a:ext cx="6921137" cy="4351338"/>
          </a:xfrm>
        </p:spPr>
        <p:txBody>
          <a:bodyPr>
            <a:normAutofit lnSpcReduction="10000"/>
          </a:bodyPr>
          <a:lstStyle/>
          <a:p>
            <a:r>
              <a:rPr lang="en-US" dirty="0"/>
              <a:t>When I lose my sense of being, I destroy a high percentage of framed homes, with total roof failure and wall collapse. </a:t>
            </a:r>
            <a:endParaRPr lang="en-US" dirty="0" smtClean="0"/>
          </a:p>
          <a:p>
            <a:r>
              <a:rPr lang="en-US" dirty="0" smtClean="0"/>
              <a:t>The </a:t>
            </a:r>
            <a:r>
              <a:rPr lang="en-US" dirty="0"/>
              <a:t>fallen trees I cause and power poles isolate homes, making homes habitable for quite some months. </a:t>
            </a:r>
            <a:endParaRPr lang="en-US" dirty="0" smtClean="0"/>
          </a:p>
          <a:p>
            <a:r>
              <a:rPr lang="en-US" dirty="0" smtClean="0"/>
              <a:t>Further</a:t>
            </a:r>
            <a:r>
              <a:rPr lang="en-US" dirty="0"/>
              <a:t>, as a result, landfalls and trees roads are made impassable, denying affected areas of much-needed services and goods due to destroyed roads. </a:t>
            </a:r>
            <a:endParaRPr lang="en-US" dirty="0" smtClean="0"/>
          </a:p>
          <a:p>
            <a:r>
              <a:rPr lang="en-US" dirty="0" smtClean="0"/>
              <a:t>As </a:t>
            </a:r>
            <a:r>
              <a:rPr lang="en-US" dirty="0"/>
              <a:t>a result, I make beings desperate to access and possibly supply needed assistance, but I disrupt them with my out sense of the act.    </a:t>
            </a:r>
          </a:p>
          <a:p>
            <a:endParaRPr lang="en-US" dirty="0"/>
          </a:p>
        </p:txBody>
      </p:sp>
      <p:pic>
        <p:nvPicPr>
          <p:cNvPr id="4" name="Picture 3"/>
          <p:cNvPicPr>
            <a:picLocks noChangeAspect="1"/>
          </p:cNvPicPr>
          <p:nvPr/>
        </p:nvPicPr>
        <p:blipFill>
          <a:blip r:embed="rId2"/>
          <a:stretch>
            <a:fillRect/>
          </a:stretch>
        </p:blipFill>
        <p:spPr>
          <a:xfrm>
            <a:off x="8072846" y="1355362"/>
            <a:ext cx="3879668" cy="4457609"/>
          </a:xfrm>
          <a:prstGeom prst="rect">
            <a:avLst/>
          </a:prstGeom>
        </p:spPr>
      </p:pic>
    </p:spTree>
    <p:extLst>
      <p:ext uri="{BB962C8B-B14F-4D97-AF65-F5344CB8AC3E}">
        <p14:creationId xmlns:p14="http://schemas.microsoft.com/office/powerpoint/2010/main" val="3028108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Retirement</a:t>
            </a:r>
          </a:p>
        </p:txBody>
      </p:sp>
      <p:sp>
        <p:nvSpPr>
          <p:cNvPr id="3" name="Content Placeholder 2"/>
          <p:cNvSpPr>
            <a:spLocks noGrp="1"/>
          </p:cNvSpPr>
          <p:nvPr>
            <p:ph idx="1"/>
          </p:nvPr>
        </p:nvSpPr>
        <p:spPr>
          <a:xfrm>
            <a:off x="485503" y="1316174"/>
            <a:ext cx="7242733" cy="4351338"/>
          </a:xfrm>
        </p:spPr>
        <p:txBody>
          <a:bodyPr>
            <a:normAutofit fontScale="92500" lnSpcReduction="20000"/>
          </a:bodyPr>
          <a:lstStyle/>
          <a:p>
            <a:r>
              <a:rPr lang="en-US" dirty="0"/>
              <a:t>Just like a crocodile, I have immense strength while steering in water</a:t>
            </a:r>
            <a:r>
              <a:rPr lang="en-US" dirty="0" smtClean="0"/>
              <a:t>.</a:t>
            </a:r>
          </a:p>
          <a:p>
            <a:r>
              <a:rPr lang="en-US" dirty="0" smtClean="0"/>
              <a:t> </a:t>
            </a:r>
            <a:r>
              <a:rPr lang="en-US" dirty="0"/>
              <a:t>I require evaporation from a warm ocean surface to survive. </a:t>
            </a:r>
            <a:endParaRPr lang="en-US" dirty="0" smtClean="0"/>
          </a:p>
          <a:p>
            <a:r>
              <a:rPr lang="en-US" dirty="0" smtClean="0"/>
              <a:t>Things </a:t>
            </a:r>
            <a:r>
              <a:rPr lang="en-US" dirty="0"/>
              <a:t>change when I make a landfall where I am separated from my energy source in the ocean. </a:t>
            </a:r>
            <a:endParaRPr lang="en-US" dirty="0" smtClean="0"/>
          </a:p>
          <a:p>
            <a:r>
              <a:rPr lang="en-US" dirty="0" smtClean="0"/>
              <a:t>The </a:t>
            </a:r>
            <a:r>
              <a:rPr lang="en-US" dirty="0"/>
              <a:t>separation disables my ability to siphon heat from the ocean. Land’s air masses are drier and contain aerosols. </a:t>
            </a:r>
            <a:endParaRPr lang="en-US" dirty="0" smtClean="0"/>
          </a:p>
          <a:p>
            <a:r>
              <a:rPr lang="en-US" dirty="0" smtClean="0"/>
              <a:t>This </a:t>
            </a:r>
            <a:r>
              <a:rPr lang="en-US" dirty="0"/>
              <a:t>phenomenon makes me carry less moisture with me. </a:t>
            </a:r>
            <a:endParaRPr lang="en-US" dirty="0" smtClean="0"/>
          </a:p>
          <a:p>
            <a:r>
              <a:rPr lang="en-US" dirty="0" smtClean="0"/>
              <a:t>My </a:t>
            </a:r>
            <a:r>
              <a:rPr lang="en-US" dirty="0"/>
              <a:t>cloud coverage lessens, my air cools and then sinks, disrupting my secondary circulation (Yan et al., 2017). </a:t>
            </a:r>
            <a:endParaRPr lang="en-US" dirty="0" smtClean="0"/>
          </a:p>
          <a:p>
            <a:r>
              <a:rPr lang="en-US" dirty="0" smtClean="0"/>
              <a:t>This </a:t>
            </a:r>
            <a:r>
              <a:rPr lang="en-US" dirty="0"/>
              <a:t>also hinders my storm development. Also, the ruggedness of the land surface weakens me because increased frictions reduce my surface circulation.</a:t>
            </a:r>
          </a:p>
        </p:txBody>
      </p:sp>
      <p:pic>
        <p:nvPicPr>
          <p:cNvPr id="4" name="Picture 3"/>
          <p:cNvPicPr>
            <a:picLocks noChangeAspect="1"/>
          </p:cNvPicPr>
          <p:nvPr/>
        </p:nvPicPr>
        <p:blipFill>
          <a:blip r:embed="rId2"/>
          <a:stretch>
            <a:fillRect/>
          </a:stretch>
        </p:blipFill>
        <p:spPr>
          <a:xfrm>
            <a:off x="7728236" y="1316174"/>
            <a:ext cx="4285859" cy="2859272"/>
          </a:xfrm>
          <a:prstGeom prst="rect">
            <a:avLst/>
          </a:prstGeom>
        </p:spPr>
      </p:pic>
    </p:spTree>
    <p:extLst>
      <p:ext uri="{BB962C8B-B14F-4D97-AF65-F5344CB8AC3E}">
        <p14:creationId xmlns:p14="http://schemas.microsoft.com/office/powerpoint/2010/main" val="3375815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mn-lt"/>
              </a:rPr>
              <a:t>Retirement</a:t>
            </a:r>
          </a:p>
        </p:txBody>
      </p:sp>
      <p:sp>
        <p:nvSpPr>
          <p:cNvPr id="3" name="Content Placeholder 2"/>
          <p:cNvSpPr>
            <a:spLocks noGrp="1"/>
          </p:cNvSpPr>
          <p:nvPr>
            <p:ph idx="1"/>
          </p:nvPr>
        </p:nvSpPr>
        <p:spPr>
          <a:xfrm>
            <a:off x="563880" y="1308419"/>
            <a:ext cx="7979229" cy="4385219"/>
          </a:xfrm>
        </p:spPr>
        <p:txBody>
          <a:bodyPr>
            <a:normAutofit fontScale="70000" lnSpcReduction="20000"/>
          </a:bodyPr>
          <a:lstStyle/>
          <a:p>
            <a:r>
              <a:rPr lang="en-US" dirty="0"/>
              <a:t>Also, even if I move over the ocean, moving northwards from my comfort zone of the tropical ocean into the mid-latitudes, I become disadvantaged for moving over cold water. </a:t>
            </a:r>
            <a:endParaRPr lang="en-US" dirty="0" smtClean="0"/>
          </a:p>
          <a:p>
            <a:r>
              <a:rPr lang="en-US" dirty="0" smtClean="0"/>
              <a:t>This </a:t>
            </a:r>
            <a:r>
              <a:rPr lang="en-US" dirty="0"/>
              <a:t>makes me lose the warm water source that drives me hence weakening me. </a:t>
            </a:r>
            <a:endParaRPr lang="en-US" dirty="0" smtClean="0"/>
          </a:p>
          <a:p>
            <a:r>
              <a:rPr lang="en-US" dirty="0" smtClean="0"/>
              <a:t>Other </a:t>
            </a:r>
            <a:r>
              <a:rPr lang="en-US" dirty="0"/>
              <a:t>factors that cut me are the strong vertical wind shear (de Solo, 2021). </a:t>
            </a:r>
            <a:endParaRPr lang="en-US" dirty="0" smtClean="0"/>
          </a:p>
          <a:p>
            <a:r>
              <a:rPr lang="en-US" dirty="0" smtClean="0"/>
              <a:t>The </a:t>
            </a:r>
            <a:r>
              <a:rPr lang="en-US" dirty="0"/>
              <a:t>speed with height and a change in wind direction. </a:t>
            </a:r>
            <a:endParaRPr lang="en-US" dirty="0" smtClean="0"/>
          </a:p>
          <a:p>
            <a:r>
              <a:rPr lang="en-US" dirty="0" smtClean="0"/>
              <a:t>A </a:t>
            </a:r>
            <a:r>
              <a:rPr lang="en-US" dirty="0"/>
              <a:t>direction with height or a change in wind direction can encourage “the mixing of drier environmental air into storm eyewall leading to downdrafts which inhibit intensification</a:t>
            </a:r>
            <a:r>
              <a:rPr lang="en-US" dirty="0" smtClean="0"/>
              <a:t>.”</a:t>
            </a:r>
          </a:p>
          <a:p>
            <a:r>
              <a:rPr lang="en-US" dirty="0" smtClean="0"/>
              <a:t> </a:t>
            </a:r>
            <a:r>
              <a:rPr lang="en-US" dirty="0"/>
              <a:t>Speedy upper tropical winds create high values of wind shear, separating cloud tops from their bases. </a:t>
            </a:r>
            <a:endParaRPr lang="en-US" dirty="0" smtClean="0"/>
          </a:p>
          <a:p>
            <a:r>
              <a:rPr lang="en-US" dirty="0" smtClean="0"/>
              <a:t>This </a:t>
            </a:r>
            <a:r>
              <a:rPr lang="en-US" dirty="0"/>
              <a:t>causes a vertical circulation around my eyewall to tilt. </a:t>
            </a:r>
            <a:endParaRPr lang="en-US" dirty="0" smtClean="0"/>
          </a:p>
          <a:p>
            <a:r>
              <a:rPr lang="en-US" dirty="0" smtClean="0"/>
              <a:t>With </a:t>
            </a:r>
            <a:r>
              <a:rPr lang="en-US" dirty="0"/>
              <a:t>the advection of moisture and heat from my lower levels, my development is inhibited. </a:t>
            </a:r>
            <a:endParaRPr lang="en-US" dirty="0" smtClean="0"/>
          </a:p>
          <a:p>
            <a:r>
              <a:rPr lang="en-US" dirty="0"/>
              <a:t>\</a:t>
            </a:r>
            <a:r>
              <a:rPr lang="en-US" dirty="0" smtClean="0"/>
              <a:t>The </a:t>
            </a:r>
            <a:r>
              <a:rPr lang="en-US" dirty="0"/>
              <a:t>lack of secondary solid circulation reduces my strength and my typical destruction levels.</a:t>
            </a:r>
          </a:p>
        </p:txBody>
      </p:sp>
      <p:pic>
        <p:nvPicPr>
          <p:cNvPr id="4" name="Picture 3"/>
          <p:cNvPicPr>
            <a:picLocks noChangeAspect="1"/>
          </p:cNvPicPr>
          <p:nvPr/>
        </p:nvPicPr>
        <p:blipFill>
          <a:blip r:embed="rId2"/>
          <a:stretch>
            <a:fillRect/>
          </a:stretch>
        </p:blipFill>
        <p:spPr>
          <a:xfrm>
            <a:off x="8686800" y="1308419"/>
            <a:ext cx="3353315" cy="3433398"/>
          </a:xfrm>
          <a:prstGeom prst="rect">
            <a:avLst/>
          </a:prstGeom>
        </p:spPr>
      </p:pic>
    </p:spTree>
    <p:extLst>
      <p:ext uri="{BB962C8B-B14F-4D97-AF65-F5344CB8AC3E}">
        <p14:creationId xmlns:p14="http://schemas.microsoft.com/office/powerpoint/2010/main" val="3838622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823" y="0"/>
            <a:ext cx="10515600" cy="1325563"/>
          </a:xfrm>
        </p:spPr>
        <p:txBody>
          <a:bodyPr/>
          <a:lstStyle/>
          <a:p>
            <a:pPr algn="ctr"/>
            <a:r>
              <a:rPr lang="en-US" dirty="0">
                <a:latin typeface="+mn-lt"/>
              </a:rPr>
              <a:t>Death</a:t>
            </a:r>
          </a:p>
        </p:txBody>
      </p:sp>
      <p:sp>
        <p:nvSpPr>
          <p:cNvPr id="3" name="Content Placeholder 2"/>
          <p:cNvSpPr>
            <a:spLocks noGrp="1"/>
          </p:cNvSpPr>
          <p:nvPr>
            <p:ph idx="1"/>
          </p:nvPr>
        </p:nvSpPr>
        <p:spPr>
          <a:xfrm>
            <a:off x="185057" y="1162594"/>
            <a:ext cx="7953104" cy="4335100"/>
          </a:xfrm>
        </p:spPr>
        <p:txBody>
          <a:bodyPr>
            <a:normAutofit fontScale="85000" lnSpcReduction="20000"/>
          </a:bodyPr>
          <a:lstStyle/>
          <a:p>
            <a:r>
              <a:rPr lang="en-US" dirty="0"/>
              <a:t>The lack of secondary solid circulation to rejuvenate me leads to my untimely death. </a:t>
            </a:r>
            <a:endParaRPr lang="en-US" dirty="0" smtClean="0"/>
          </a:p>
          <a:p>
            <a:r>
              <a:rPr lang="en-US" dirty="0" smtClean="0"/>
              <a:t>My </a:t>
            </a:r>
            <a:r>
              <a:rPr lang="en-US" dirty="0"/>
              <a:t>death can also occur, especially when I move into the mid-latitudes, where I get absorbed by the extratropical cyclone </a:t>
            </a:r>
            <a:r>
              <a:rPr lang="en-US" dirty="0" smtClean="0"/>
              <a:t>(a </a:t>
            </a:r>
            <a:r>
              <a:rPr lang="en-US" dirty="0"/>
              <a:t>low-pressure weather system).  </a:t>
            </a:r>
            <a:endParaRPr lang="en-US" dirty="0" smtClean="0"/>
          </a:p>
          <a:p>
            <a:r>
              <a:rPr lang="en-US" dirty="0" smtClean="0"/>
              <a:t>Despite </a:t>
            </a:r>
            <a:r>
              <a:rPr lang="en-US" dirty="0"/>
              <a:t>my demise, human beings can remember me for the damage I caused.  </a:t>
            </a:r>
            <a:endParaRPr lang="en-US" dirty="0" smtClean="0"/>
          </a:p>
          <a:p>
            <a:r>
              <a:rPr lang="en-US" dirty="0" smtClean="0"/>
              <a:t>My </a:t>
            </a:r>
            <a:r>
              <a:rPr lang="en-US" dirty="0"/>
              <a:t>turbulent winds destroy houses and other outdoor property, leaving hundreds if not thousands of individuals homeless (Powell et al., 2020). </a:t>
            </a:r>
            <a:endParaRPr lang="en-US" dirty="0" smtClean="0"/>
          </a:p>
          <a:p>
            <a:r>
              <a:rPr lang="en-US" dirty="0" smtClean="0"/>
              <a:t>My </a:t>
            </a:r>
            <a:r>
              <a:rPr lang="en-US" dirty="0"/>
              <a:t>winds also sweep through vegetation, distorting the once beautiful coastal scenery that attracted dozens of tourists. </a:t>
            </a:r>
            <a:endParaRPr lang="en-US" dirty="0" smtClean="0"/>
          </a:p>
          <a:p>
            <a:r>
              <a:rPr lang="en-US" dirty="0" smtClean="0"/>
              <a:t>I </a:t>
            </a:r>
            <a:r>
              <a:rPr lang="en-US" dirty="0"/>
              <a:t>pluck off leaves and branches, causing dramatic structural changes in the wooded habitats. </a:t>
            </a:r>
            <a:endParaRPr lang="en-US" dirty="0" smtClean="0"/>
          </a:p>
          <a:p>
            <a:r>
              <a:rPr lang="en-US" dirty="0" smtClean="0"/>
              <a:t>Aquatic </a:t>
            </a:r>
            <a:r>
              <a:rPr lang="en-US" dirty="0"/>
              <a:t>birds will remember me for forcing them to fly in my eye as they escape my wrath. </a:t>
            </a:r>
          </a:p>
        </p:txBody>
      </p:sp>
      <p:pic>
        <p:nvPicPr>
          <p:cNvPr id="4" name="Picture 3"/>
          <p:cNvPicPr>
            <a:picLocks noChangeAspect="1"/>
          </p:cNvPicPr>
          <p:nvPr/>
        </p:nvPicPr>
        <p:blipFill>
          <a:blip r:embed="rId2"/>
          <a:stretch>
            <a:fillRect/>
          </a:stretch>
        </p:blipFill>
        <p:spPr>
          <a:xfrm>
            <a:off x="8138161" y="1325563"/>
            <a:ext cx="3810515" cy="4172131"/>
          </a:xfrm>
          <a:prstGeom prst="rect">
            <a:avLst/>
          </a:prstGeom>
        </p:spPr>
      </p:pic>
    </p:spTree>
    <p:extLst>
      <p:ext uri="{BB962C8B-B14F-4D97-AF65-F5344CB8AC3E}">
        <p14:creationId xmlns:p14="http://schemas.microsoft.com/office/powerpoint/2010/main" val="2494216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Death</a:t>
            </a:r>
          </a:p>
        </p:txBody>
      </p:sp>
      <p:sp>
        <p:nvSpPr>
          <p:cNvPr id="3" name="Content Placeholder 2"/>
          <p:cNvSpPr>
            <a:spLocks noGrp="1"/>
          </p:cNvSpPr>
          <p:nvPr>
            <p:ph idx="1"/>
          </p:nvPr>
        </p:nvSpPr>
        <p:spPr>
          <a:xfrm>
            <a:off x="616131" y="1412847"/>
            <a:ext cx="7996062" cy="4491854"/>
          </a:xfrm>
        </p:spPr>
        <p:txBody>
          <a:bodyPr>
            <a:normAutofit/>
          </a:bodyPr>
          <a:lstStyle/>
          <a:p>
            <a:r>
              <a:rPr lang="en-US" dirty="0"/>
              <a:t>The individuals, including the government, will remember me for spending many funds that could have been used in meaningful activities in rebuilding shelters and other physical infrastructure (Powell, 2020).  </a:t>
            </a:r>
            <a:endParaRPr lang="en-US" dirty="0" smtClean="0"/>
          </a:p>
          <a:p>
            <a:r>
              <a:rPr lang="en-US" dirty="0" smtClean="0"/>
              <a:t>My flooding </a:t>
            </a:r>
            <a:r>
              <a:rPr lang="en-US" dirty="0"/>
              <a:t>not only destroy property but also claim lives.  </a:t>
            </a:r>
            <a:endParaRPr lang="en-US" dirty="0" smtClean="0"/>
          </a:p>
          <a:p>
            <a:r>
              <a:rPr lang="en-US" dirty="0" smtClean="0"/>
              <a:t>As </a:t>
            </a:r>
            <a:r>
              <a:rPr lang="en-US" dirty="0"/>
              <a:t>much as houses and cars float like matchboxes, many people drown trying to escape my wrath. </a:t>
            </a:r>
            <a:endParaRPr lang="en-US" dirty="0" smtClean="0"/>
          </a:p>
          <a:p>
            <a:r>
              <a:rPr lang="en-US" dirty="0" smtClean="0"/>
              <a:t>I </a:t>
            </a:r>
            <a:r>
              <a:rPr lang="en-US" dirty="0"/>
              <a:t>never spare the aquatic life too. </a:t>
            </a:r>
            <a:endParaRPr lang="en-US" dirty="0" smtClean="0"/>
          </a:p>
          <a:p>
            <a:r>
              <a:rPr lang="en-US" dirty="0" smtClean="0"/>
              <a:t>Big </a:t>
            </a:r>
            <a:r>
              <a:rPr lang="en-US" dirty="0"/>
              <a:t>fishes, for instance, sharks and whales, are swept ashore and left for the dead. </a:t>
            </a:r>
            <a:endParaRPr lang="en-US" dirty="0" smtClean="0"/>
          </a:p>
          <a:p>
            <a:r>
              <a:rPr lang="en-US" dirty="0" smtClean="0"/>
              <a:t>Those </a:t>
            </a:r>
            <a:r>
              <a:rPr lang="en-US" dirty="0"/>
              <a:t>who lack the fishing skills can remember me sweeping thousands of fish on the shore for easy harvesting.</a:t>
            </a:r>
          </a:p>
          <a:p>
            <a:endParaRPr lang="en-US" dirty="0"/>
          </a:p>
        </p:txBody>
      </p:sp>
      <p:pic>
        <p:nvPicPr>
          <p:cNvPr id="4" name="Picture 3"/>
          <p:cNvPicPr>
            <a:picLocks noChangeAspect="1"/>
          </p:cNvPicPr>
          <p:nvPr/>
        </p:nvPicPr>
        <p:blipFill>
          <a:blip r:embed="rId2"/>
          <a:stretch>
            <a:fillRect/>
          </a:stretch>
        </p:blipFill>
        <p:spPr>
          <a:xfrm>
            <a:off x="8612193" y="1412847"/>
            <a:ext cx="3432345" cy="2536156"/>
          </a:xfrm>
          <a:prstGeom prst="rect">
            <a:avLst/>
          </a:prstGeom>
        </p:spPr>
      </p:pic>
      <p:pic>
        <p:nvPicPr>
          <p:cNvPr id="5" name="Picture 4"/>
          <p:cNvPicPr>
            <a:picLocks noChangeAspect="1"/>
          </p:cNvPicPr>
          <p:nvPr/>
        </p:nvPicPr>
        <p:blipFill>
          <a:blip r:embed="rId3"/>
          <a:stretch>
            <a:fillRect/>
          </a:stretch>
        </p:blipFill>
        <p:spPr>
          <a:xfrm>
            <a:off x="8612193" y="4114800"/>
            <a:ext cx="3432345" cy="1789902"/>
          </a:xfrm>
          <a:prstGeom prst="rect">
            <a:avLst/>
          </a:prstGeom>
        </p:spPr>
      </p:pic>
    </p:spTree>
    <p:extLst>
      <p:ext uri="{BB962C8B-B14F-4D97-AF65-F5344CB8AC3E}">
        <p14:creationId xmlns:p14="http://schemas.microsoft.com/office/powerpoint/2010/main" val="34109130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References </a:t>
            </a:r>
            <a:endParaRPr lang="en-US" b="1" dirty="0">
              <a:latin typeface="+mn-lt"/>
            </a:endParaRPr>
          </a:p>
        </p:txBody>
      </p:sp>
      <p:sp>
        <p:nvSpPr>
          <p:cNvPr id="3" name="Content Placeholder 2"/>
          <p:cNvSpPr>
            <a:spLocks noGrp="1"/>
          </p:cNvSpPr>
          <p:nvPr>
            <p:ph idx="1"/>
          </p:nvPr>
        </p:nvSpPr>
        <p:spPr>
          <a:xfrm>
            <a:off x="681445" y="1342300"/>
            <a:ext cx="10515600" cy="4351338"/>
          </a:xfrm>
        </p:spPr>
        <p:txBody>
          <a:bodyPr>
            <a:normAutofit fontScale="92500" lnSpcReduction="20000"/>
          </a:bodyPr>
          <a:lstStyle/>
          <a:p>
            <a:r>
              <a:rPr lang="en-US" dirty="0"/>
              <a:t>de Solo, S. M. (2021). What makes a hurricane fall apart? A multi-platform assessment of tropical cyclone weakening By.</a:t>
            </a:r>
          </a:p>
          <a:p>
            <a:r>
              <a:rPr lang="en-US" dirty="0"/>
              <a:t>Duran, P., Schultz, C. J., </a:t>
            </a:r>
            <a:r>
              <a:rPr lang="en-US" dirty="0" err="1"/>
              <a:t>Bruning</a:t>
            </a:r>
            <a:r>
              <a:rPr lang="en-US" dirty="0"/>
              <a:t>, E. C., Stevenson, S. N., </a:t>
            </a:r>
            <a:r>
              <a:rPr lang="en-US" dirty="0" err="1"/>
              <a:t>PeQueen</a:t>
            </a:r>
            <a:r>
              <a:rPr lang="en-US" dirty="0"/>
              <a:t>, D. J., Johnson, N. E., ... &amp; </a:t>
            </a:r>
            <a:r>
              <a:rPr lang="en-US" dirty="0" err="1"/>
              <a:t>LaFontaine</a:t>
            </a:r>
            <a:r>
              <a:rPr lang="en-US" dirty="0"/>
              <a:t>, F. J. (2021). The Evolution of Lightning Flash Density, Flash Size, and Flash Energy During Hurricane Dorian's (2019) Intensification and Weakening. </a:t>
            </a:r>
            <a:r>
              <a:rPr lang="en-US" i="1" dirty="0"/>
              <a:t>Geophysical Research Letters</a:t>
            </a:r>
            <a:r>
              <a:rPr lang="en-US" dirty="0"/>
              <a:t>, </a:t>
            </a:r>
            <a:r>
              <a:rPr lang="en-US" i="1" dirty="0"/>
              <a:t>48</a:t>
            </a:r>
            <a:r>
              <a:rPr lang="en-US" dirty="0"/>
              <a:t>(8), e2020GL092067.</a:t>
            </a:r>
          </a:p>
          <a:p>
            <a:r>
              <a:rPr lang="en-US" dirty="0" err="1"/>
              <a:t>Levina</a:t>
            </a:r>
            <a:r>
              <a:rPr lang="en-US" dirty="0"/>
              <a:t>, G. V. (2020, October). Birth of a hurricane: early detection of large-scale vortex instability. In </a:t>
            </a:r>
            <a:r>
              <a:rPr lang="en-US" i="1" dirty="0"/>
              <a:t>Journal of Physics: Conference Series</a:t>
            </a:r>
            <a:r>
              <a:rPr lang="en-US" dirty="0"/>
              <a:t> (Vol. 1640, No. 1, p. 012023). IOP Publishing.</a:t>
            </a:r>
          </a:p>
          <a:p>
            <a:r>
              <a:rPr lang="en-US" dirty="0"/>
              <a:t>Powell, T. M., Yuma, P. J., Scott, J., Suarez, A., Morales, I., Vinton, M., ... &amp; Li, S. J. (2020). In the aftermath: The effects of hurricanes Harvey and Maria on the well-being of health-care and social service providers. </a:t>
            </a:r>
            <a:r>
              <a:rPr lang="en-US" i="1" dirty="0"/>
              <a:t>Traumatology</a:t>
            </a:r>
            <a:r>
              <a:rPr lang="en-US" dirty="0"/>
              <a:t>, </a:t>
            </a:r>
            <a:r>
              <a:rPr lang="en-US" i="1" dirty="0"/>
              <a:t>26</a:t>
            </a:r>
            <a:r>
              <a:rPr lang="en-US" dirty="0"/>
              <a:t>(3), 298.</a:t>
            </a:r>
          </a:p>
          <a:p>
            <a:r>
              <a:rPr lang="en-US" dirty="0"/>
              <a:t>Yan, X., Zhang, R., &amp; Knutson, T. R. (2017). The role of Atlantic overturning circulation in the recent decline of Atlantic major hurricane frequency. </a:t>
            </a:r>
            <a:r>
              <a:rPr lang="en-US" i="1" dirty="0"/>
              <a:t>Nature Communications</a:t>
            </a:r>
            <a:r>
              <a:rPr lang="en-US" dirty="0"/>
              <a:t>, </a:t>
            </a:r>
            <a:r>
              <a:rPr lang="en-US" i="1" dirty="0"/>
              <a:t>8</a:t>
            </a:r>
            <a:r>
              <a:rPr lang="en-US" dirty="0"/>
              <a:t>(1), 1-8.</a:t>
            </a:r>
          </a:p>
          <a:p>
            <a:endParaRPr lang="en-US" dirty="0"/>
          </a:p>
        </p:txBody>
      </p:sp>
    </p:spTree>
    <p:extLst>
      <p:ext uri="{BB962C8B-B14F-4D97-AF65-F5344CB8AC3E}">
        <p14:creationId xmlns:p14="http://schemas.microsoft.com/office/powerpoint/2010/main" val="286017879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My Birth as a Storm </a:t>
            </a:r>
            <a:endParaRPr lang="en-US" b="1" dirty="0">
              <a:latin typeface="+mn-lt"/>
            </a:endParaRPr>
          </a:p>
        </p:txBody>
      </p:sp>
      <p:sp>
        <p:nvSpPr>
          <p:cNvPr id="3" name="Content Placeholder 2"/>
          <p:cNvSpPr>
            <a:spLocks noGrp="1"/>
          </p:cNvSpPr>
          <p:nvPr>
            <p:ph idx="1"/>
          </p:nvPr>
        </p:nvSpPr>
        <p:spPr>
          <a:xfrm>
            <a:off x="838200" y="1304365"/>
            <a:ext cx="6815183" cy="4334716"/>
          </a:xfrm>
        </p:spPr>
        <p:txBody>
          <a:bodyPr>
            <a:normAutofit fontScale="77500" lnSpcReduction="20000"/>
          </a:bodyPr>
          <a:lstStyle/>
          <a:p>
            <a:r>
              <a:rPr lang="en-US" dirty="0"/>
              <a:t>I was born when the wind speed within the tropical storm escalates beyond 74 mph and ocean temperature above 80 degrees Fahrenheit</a:t>
            </a:r>
            <a:r>
              <a:rPr lang="en-US" dirty="0" smtClean="0"/>
              <a:t>.</a:t>
            </a:r>
          </a:p>
          <a:p>
            <a:r>
              <a:rPr lang="en-US" dirty="0" smtClean="0"/>
              <a:t>During </a:t>
            </a:r>
            <a:r>
              <a:rPr lang="en-US" dirty="0"/>
              <a:t>this time, towering thunderstorms form rapidly near the center with a rapid rising motion leading to the development of my eye (</a:t>
            </a:r>
            <a:r>
              <a:rPr lang="en-US" dirty="0" err="1"/>
              <a:t>Levina</a:t>
            </a:r>
            <a:r>
              <a:rPr lang="en-US" dirty="0"/>
              <a:t>, 2020</a:t>
            </a:r>
            <a:r>
              <a:rPr lang="en-US" dirty="0" smtClean="0"/>
              <a:t>).</a:t>
            </a:r>
          </a:p>
          <a:p>
            <a:r>
              <a:rPr lang="en-US" dirty="0" smtClean="0"/>
              <a:t>The </a:t>
            </a:r>
            <a:r>
              <a:rPr lang="en-US" dirty="0"/>
              <a:t>essential ingredients for my tropical formation are warm air, humid </a:t>
            </a:r>
            <a:r>
              <a:rPr lang="en-US" dirty="0" smtClean="0"/>
              <a:t>air mass, </a:t>
            </a:r>
            <a:r>
              <a:rPr lang="en-US" dirty="0"/>
              <a:t>and light winds. </a:t>
            </a:r>
            <a:endParaRPr lang="en-US" dirty="0" smtClean="0"/>
          </a:p>
          <a:p>
            <a:r>
              <a:rPr lang="en-US" dirty="0" smtClean="0"/>
              <a:t>These </a:t>
            </a:r>
            <a:r>
              <a:rPr lang="en-US" dirty="0"/>
              <a:t>conditions explain why I mainly occur during the late summer because the currents in the upper level are light</a:t>
            </a:r>
            <a:r>
              <a:rPr lang="en-US" dirty="0" smtClean="0"/>
              <a:t>.</a:t>
            </a:r>
          </a:p>
          <a:p>
            <a:r>
              <a:rPr lang="en-US" dirty="0" smtClean="0"/>
              <a:t> In </a:t>
            </a:r>
            <a:r>
              <a:rPr lang="en-US" dirty="0"/>
              <a:t>this case, all the air within descends into the center of my eye. </a:t>
            </a:r>
            <a:endParaRPr lang="en-US" dirty="0" smtClean="0"/>
          </a:p>
          <a:p>
            <a:r>
              <a:rPr lang="en-US" dirty="0" smtClean="0"/>
              <a:t>As </a:t>
            </a:r>
            <a:r>
              <a:rPr lang="en-US" dirty="0"/>
              <a:t>air sinks in the center of my eye, a clearing is formed. </a:t>
            </a:r>
            <a:endParaRPr lang="en-US" dirty="0" smtClean="0"/>
          </a:p>
          <a:p>
            <a:r>
              <a:rPr lang="en-US" dirty="0" smtClean="0"/>
              <a:t>An </a:t>
            </a:r>
            <a:r>
              <a:rPr lang="en-US" dirty="0"/>
              <a:t>eyewall then surrounds my eye. </a:t>
            </a:r>
            <a:endParaRPr lang="en-US" dirty="0" smtClean="0"/>
          </a:p>
          <a:p>
            <a:r>
              <a:rPr lang="en-US" dirty="0" smtClean="0"/>
              <a:t>It </a:t>
            </a:r>
            <a:r>
              <a:rPr lang="en-US" dirty="0"/>
              <a:t>should be noted that my eyewall is the most dangerous and destructive part of my formation. During this stage, I am in category 1.</a:t>
            </a:r>
          </a:p>
          <a:p>
            <a:endParaRPr lang="en-US" dirty="0"/>
          </a:p>
        </p:txBody>
      </p:sp>
      <p:pic>
        <p:nvPicPr>
          <p:cNvPr id="4" name="Picture 3"/>
          <p:cNvPicPr>
            <a:picLocks noChangeAspect="1"/>
          </p:cNvPicPr>
          <p:nvPr/>
        </p:nvPicPr>
        <p:blipFill>
          <a:blip r:embed="rId2"/>
          <a:stretch>
            <a:fillRect/>
          </a:stretch>
        </p:blipFill>
        <p:spPr>
          <a:xfrm>
            <a:off x="7609798" y="1304366"/>
            <a:ext cx="4260711" cy="2366682"/>
          </a:xfrm>
          <a:prstGeom prst="rect">
            <a:avLst/>
          </a:prstGeom>
        </p:spPr>
      </p:pic>
      <p:pic>
        <p:nvPicPr>
          <p:cNvPr id="5" name="Picture 4"/>
          <p:cNvPicPr>
            <a:picLocks noChangeAspect="1"/>
          </p:cNvPicPr>
          <p:nvPr/>
        </p:nvPicPr>
        <p:blipFill>
          <a:blip r:embed="rId3"/>
          <a:stretch>
            <a:fillRect/>
          </a:stretch>
        </p:blipFill>
        <p:spPr>
          <a:xfrm>
            <a:off x="7609798" y="3765665"/>
            <a:ext cx="4260711" cy="2316681"/>
          </a:xfrm>
          <a:prstGeom prst="rect">
            <a:avLst/>
          </a:prstGeom>
        </p:spPr>
      </p:pic>
    </p:spTree>
    <p:extLst>
      <p:ext uri="{BB962C8B-B14F-4D97-AF65-F5344CB8AC3E}">
        <p14:creationId xmlns:p14="http://schemas.microsoft.com/office/powerpoint/2010/main" val="349760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mn-lt"/>
              </a:rPr>
              <a:t>My Birth as a Storm </a:t>
            </a:r>
            <a:endParaRPr lang="en-US" b="1" dirty="0">
              <a:latin typeface="+mn-lt"/>
            </a:endParaRPr>
          </a:p>
        </p:txBody>
      </p:sp>
      <p:sp>
        <p:nvSpPr>
          <p:cNvPr id="3" name="Content Placeholder 2"/>
          <p:cNvSpPr>
            <a:spLocks noGrp="1"/>
          </p:cNvSpPr>
          <p:nvPr>
            <p:ph idx="1"/>
          </p:nvPr>
        </p:nvSpPr>
        <p:spPr>
          <a:xfrm>
            <a:off x="838200" y="1283400"/>
            <a:ext cx="6651812" cy="4610380"/>
          </a:xfrm>
        </p:spPr>
        <p:txBody>
          <a:bodyPr>
            <a:normAutofit/>
          </a:bodyPr>
          <a:lstStyle/>
          <a:p>
            <a:r>
              <a:rPr lang="en-US" dirty="0"/>
              <a:t>I was born in the tropical central Atlantic Ocean because during summer, the region offers hot temperatures that promote a higher evaporation rate. </a:t>
            </a:r>
            <a:endParaRPr lang="en-US" dirty="0" smtClean="0"/>
          </a:p>
          <a:p>
            <a:r>
              <a:rPr lang="en-US" dirty="0" smtClean="0"/>
              <a:t>This </a:t>
            </a:r>
            <a:r>
              <a:rPr lang="en-US" dirty="0"/>
              <a:t>adds more water vapor in the atmosphere, where warm air rises, cools and condenses from clouds that eventually form thunderstorms.  </a:t>
            </a:r>
            <a:endParaRPr lang="en-US" dirty="0" smtClean="0"/>
          </a:p>
          <a:p>
            <a:r>
              <a:rPr lang="en-US" dirty="0" smtClean="0"/>
              <a:t>Also</a:t>
            </a:r>
            <a:r>
              <a:rPr lang="en-US" dirty="0"/>
              <a:t>, the light winds in the region allow me to grow tall without disintegrating hence advancing into tropical </a:t>
            </a:r>
            <a:r>
              <a:rPr lang="en-US" dirty="0" smtClean="0"/>
              <a:t>development.</a:t>
            </a:r>
          </a:p>
          <a:p>
            <a:r>
              <a:rPr lang="en-US" dirty="0"/>
              <a:t>T</a:t>
            </a:r>
            <a:r>
              <a:rPr lang="en-US" dirty="0" smtClean="0"/>
              <a:t>he </a:t>
            </a:r>
            <a:r>
              <a:rPr lang="en-US" dirty="0"/>
              <a:t>Coriolis force steps in to allow my continual cycle of counterclockwise movement enabling me to grow strength-wise.</a:t>
            </a:r>
          </a:p>
        </p:txBody>
      </p:sp>
      <p:pic>
        <p:nvPicPr>
          <p:cNvPr id="4" name="Picture 3"/>
          <p:cNvPicPr>
            <a:picLocks noChangeAspect="1"/>
          </p:cNvPicPr>
          <p:nvPr/>
        </p:nvPicPr>
        <p:blipFill>
          <a:blip r:embed="rId2"/>
          <a:stretch>
            <a:fillRect/>
          </a:stretch>
        </p:blipFill>
        <p:spPr>
          <a:xfrm>
            <a:off x="7490012" y="1283400"/>
            <a:ext cx="4580963" cy="2912082"/>
          </a:xfrm>
          <a:prstGeom prst="rect">
            <a:avLst/>
          </a:prstGeom>
        </p:spPr>
      </p:pic>
      <p:pic>
        <p:nvPicPr>
          <p:cNvPr id="5" name="Picture 4"/>
          <p:cNvPicPr>
            <a:picLocks noChangeAspect="1"/>
          </p:cNvPicPr>
          <p:nvPr/>
        </p:nvPicPr>
        <p:blipFill>
          <a:blip r:embed="rId3"/>
          <a:stretch>
            <a:fillRect/>
          </a:stretch>
        </p:blipFill>
        <p:spPr>
          <a:xfrm>
            <a:off x="7490012" y="4303058"/>
            <a:ext cx="4580963" cy="2211247"/>
          </a:xfrm>
          <a:prstGeom prst="rect">
            <a:avLst/>
          </a:prstGeom>
        </p:spPr>
      </p:pic>
    </p:spTree>
    <p:extLst>
      <p:ext uri="{BB962C8B-B14F-4D97-AF65-F5344CB8AC3E}">
        <p14:creationId xmlns:p14="http://schemas.microsoft.com/office/powerpoint/2010/main" val="222559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3600" b="1" dirty="0">
                <a:latin typeface="+mn-lt"/>
              </a:rPr>
              <a:t>Early childhood </a:t>
            </a:r>
            <a:r>
              <a:rPr lang="en-US" sz="3600" b="1" dirty="0" smtClean="0">
                <a:latin typeface="+mn-lt"/>
              </a:rPr>
              <a:t>and Why I’m gaining </a:t>
            </a:r>
            <a:r>
              <a:rPr lang="en-US" sz="3600" b="1" dirty="0">
                <a:latin typeface="+mn-lt"/>
              </a:rPr>
              <a:t>strength </a:t>
            </a:r>
          </a:p>
        </p:txBody>
      </p:sp>
      <p:sp>
        <p:nvSpPr>
          <p:cNvPr id="3" name="Content Placeholder 2"/>
          <p:cNvSpPr>
            <a:spLocks noGrp="1"/>
          </p:cNvSpPr>
          <p:nvPr>
            <p:ph idx="1"/>
          </p:nvPr>
        </p:nvSpPr>
        <p:spPr>
          <a:xfrm>
            <a:off x="838200" y="1254034"/>
            <a:ext cx="5742619" cy="4922929"/>
          </a:xfrm>
        </p:spPr>
        <p:txBody>
          <a:bodyPr>
            <a:normAutofit fontScale="92500" lnSpcReduction="10000"/>
          </a:bodyPr>
          <a:lstStyle/>
          <a:p>
            <a:r>
              <a:rPr lang="en-US" dirty="0"/>
              <a:t>I am comprised of intense storms that start from a small unorganized gathering. </a:t>
            </a:r>
            <a:endParaRPr lang="en-US" dirty="0" smtClean="0"/>
          </a:p>
          <a:p>
            <a:r>
              <a:rPr lang="en-US" dirty="0" smtClean="0"/>
              <a:t>From </a:t>
            </a:r>
            <a:r>
              <a:rPr lang="en-US" dirty="0"/>
              <a:t>zero, I gain energy from the heat conserved by the Atlantic Ocean. </a:t>
            </a:r>
            <a:endParaRPr lang="en-US" dirty="0" smtClean="0"/>
          </a:p>
          <a:p>
            <a:r>
              <a:rPr lang="en-US" dirty="0" smtClean="0"/>
              <a:t>I </a:t>
            </a:r>
            <a:r>
              <a:rPr lang="en-US" dirty="0"/>
              <a:t>started as a tropical depression gaining momentum to about 36 mph. </a:t>
            </a:r>
            <a:endParaRPr lang="en-US" dirty="0" smtClean="0"/>
          </a:p>
          <a:p>
            <a:r>
              <a:rPr lang="en-US" dirty="0" smtClean="0"/>
              <a:t>When </a:t>
            </a:r>
            <a:r>
              <a:rPr lang="en-US" dirty="0"/>
              <a:t>I graduate into a tropical storm, my wind speeds increase to about   50 mph. </a:t>
            </a:r>
            <a:endParaRPr lang="en-US" dirty="0" smtClean="0"/>
          </a:p>
          <a:p>
            <a:r>
              <a:rPr lang="en-US" dirty="0" smtClean="0"/>
              <a:t>During </a:t>
            </a:r>
            <a:r>
              <a:rPr lang="en-US" dirty="0"/>
              <a:t>this time, areas along the coast and beyond should get prepared for my change of mood. </a:t>
            </a:r>
            <a:endParaRPr lang="en-US" dirty="0" smtClean="0"/>
          </a:p>
          <a:p>
            <a:r>
              <a:rPr lang="en-US" dirty="0" smtClean="0"/>
              <a:t>When </a:t>
            </a:r>
            <a:r>
              <a:rPr lang="en-US" dirty="0"/>
              <a:t>I hit a speed of 75 mph, I gain the needed momentum to swing into action by forming tongues of water towards the American coastline. </a:t>
            </a:r>
          </a:p>
          <a:p>
            <a:endParaRPr lang="en-US" dirty="0"/>
          </a:p>
        </p:txBody>
      </p:sp>
      <p:pic>
        <p:nvPicPr>
          <p:cNvPr id="4" name="Picture 3"/>
          <p:cNvPicPr>
            <a:picLocks noChangeAspect="1"/>
          </p:cNvPicPr>
          <p:nvPr/>
        </p:nvPicPr>
        <p:blipFill>
          <a:blip r:embed="rId2"/>
          <a:stretch>
            <a:fillRect/>
          </a:stretch>
        </p:blipFill>
        <p:spPr>
          <a:xfrm>
            <a:off x="6580819" y="1690689"/>
            <a:ext cx="5476198" cy="2515552"/>
          </a:xfrm>
          <a:prstGeom prst="rect">
            <a:avLst/>
          </a:prstGeom>
        </p:spPr>
      </p:pic>
      <p:pic>
        <p:nvPicPr>
          <p:cNvPr id="5" name="Picture 4"/>
          <p:cNvPicPr>
            <a:picLocks noChangeAspect="1"/>
          </p:cNvPicPr>
          <p:nvPr/>
        </p:nvPicPr>
        <p:blipFill>
          <a:blip r:embed="rId3"/>
          <a:stretch>
            <a:fillRect/>
          </a:stretch>
        </p:blipFill>
        <p:spPr>
          <a:xfrm>
            <a:off x="6580819" y="4389121"/>
            <a:ext cx="5123501" cy="2079444"/>
          </a:xfrm>
          <a:prstGeom prst="rect">
            <a:avLst/>
          </a:prstGeom>
        </p:spPr>
      </p:pic>
    </p:spTree>
    <p:extLst>
      <p:ext uri="{BB962C8B-B14F-4D97-AF65-F5344CB8AC3E}">
        <p14:creationId xmlns:p14="http://schemas.microsoft.com/office/powerpoint/2010/main" val="159505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4302"/>
            <a:ext cx="10515600" cy="1325563"/>
          </a:xfrm>
        </p:spPr>
        <p:txBody>
          <a:bodyPr>
            <a:normAutofit/>
          </a:bodyPr>
          <a:lstStyle/>
          <a:p>
            <a:pPr algn="ctr"/>
            <a:r>
              <a:rPr lang="en-US" sz="3600" b="1" dirty="0">
                <a:latin typeface="+mn-lt"/>
              </a:rPr>
              <a:t>Early childhood and </a:t>
            </a:r>
            <a:r>
              <a:rPr lang="en-US" sz="3600" b="1" dirty="0" smtClean="0">
                <a:latin typeface="+mn-lt"/>
              </a:rPr>
              <a:t>Why I’m </a:t>
            </a:r>
            <a:r>
              <a:rPr lang="en-US" sz="3600" b="1" dirty="0">
                <a:latin typeface="+mn-lt"/>
              </a:rPr>
              <a:t>gaining strength </a:t>
            </a:r>
            <a:endParaRPr lang="en-US" sz="3600" dirty="0">
              <a:latin typeface="+mn-lt"/>
            </a:endParaRPr>
          </a:p>
        </p:txBody>
      </p:sp>
      <p:sp>
        <p:nvSpPr>
          <p:cNvPr id="3" name="Content Placeholder 2"/>
          <p:cNvSpPr>
            <a:spLocks noGrp="1"/>
          </p:cNvSpPr>
          <p:nvPr>
            <p:ph idx="1"/>
          </p:nvPr>
        </p:nvSpPr>
        <p:spPr>
          <a:xfrm>
            <a:off x="838200" y="1459865"/>
            <a:ext cx="6438868" cy="4351338"/>
          </a:xfrm>
        </p:spPr>
        <p:txBody>
          <a:bodyPr>
            <a:normAutofit fontScale="77500" lnSpcReduction="20000"/>
          </a:bodyPr>
          <a:lstStyle/>
          <a:p>
            <a:r>
              <a:rPr lang="en-US" dirty="0"/>
              <a:t>My movement from one location to another is referred to as hurricane propagation. </a:t>
            </a:r>
            <a:endParaRPr lang="en-US" dirty="0" smtClean="0"/>
          </a:p>
          <a:p>
            <a:r>
              <a:rPr lang="en-US" dirty="0" smtClean="0"/>
              <a:t>I </a:t>
            </a:r>
            <a:r>
              <a:rPr lang="en-US" dirty="0"/>
              <a:t>am generally steered by global winds and guided along my path by the prevailing winds that surround me. </a:t>
            </a:r>
            <a:endParaRPr lang="en-US" dirty="0" smtClean="0"/>
          </a:p>
          <a:p>
            <a:r>
              <a:rPr lang="en-US" dirty="0" smtClean="0"/>
              <a:t>Such </a:t>
            </a:r>
            <a:r>
              <a:rPr lang="en-US" dirty="0"/>
              <a:t>winds are also referred to as the environmental wind field. </a:t>
            </a:r>
            <a:endParaRPr lang="en-US" dirty="0" smtClean="0"/>
          </a:p>
          <a:p>
            <a:r>
              <a:rPr lang="en-US" dirty="0" smtClean="0"/>
              <a:t>I </a:t>
            </a:r>
            <a:r>
              <a:rPr lang="en-US" dirty="0"/>
              <a:t>always propagate in the direction of these wind fields that also determine my propagation speed. </a:t>
            </a:r>
            <a:endParaRPr lang="en-US" dirty="0" smtClean="0"/>
          </a:p>
          <a:p>
            <a:r>
              <a:rPr lang="en-US" dirty="0" smtClean="0"/>
              <a:t>In </a:t>
            </a:r>
            <a:r>
              <a:rPr lang="en-US" dirty="0"/>
              <a:t>the tropics, the trade winds steer me in the westward direction, while in the Atlantic basin, the trade winds originate from the coast of Africa. </a:t>
            </a:r>
            <a:endParaRPr lang="en-US" dirty="0" smtClean="0"/>
          </a:p>
          <a:p>
            <a:r>
              <a:rPr lang="en-US" dirty="0" smtClean="0"/>
              <a:t>Such </a:t>
            </a:r>
            <a:r>
              <a:rPr lang="en-US" dirty="0"/>
              <a:t>winds energize me, for they come at high speed. </a:t>
            </a:r>
            <a:endParaRPr lang="en-US" dirty="0" smtClean="0"/>
          </a:p>
          <a:p>
            <a:r>
              <a:rPr lang="en-US" dirty="0" smtClean="0"/>
              <a:t>If </a:t>
            </a:r>
            <a:r>
              <a:rPr lang="en-US" dirty="0"/>
              <a:t>their high is positioned to the west and extends to the south, my storms are blocked from curving northwards.  </a:t>
            </a:r>
            <a:endParaRPr lang="en-US" dirty="0" smtClean="0"/>
          </a:p>
          <a:p>
            <a:r>
              <a:rPr lang="en-US" dirty="0" smtClean="0"/>
              <a:t>I </a:t>
            </a:r>
            <a:r>
              <a:rPr lang="en-US" dirty="0"/>
              <a:t>am forced to head westwards in such a scenario, putting a massive bulls-eye along with Florida. Cuba and the Gulf of Mexico at speeds more than 80 mph.</a:t>
            </a:r>
          </a:p>
          <a:p>
            <a:endParaRPr lang="en-US" dirty="0"/>
          </a:p>
        </p:txBody>
      </p:sp>
      <p:pic>
        <p:nvPicPr>
          <p:cNvPr id="4" name="Picture 3"/>
          <p:cNvPicPr>
            <a:picLocks noChangeAspect="1"/>
          </p:cNvPicPr>
          <p:nvPr/>
        </p:nvPicPr>
        <p:blipFill>
          <a:blip r:embed="rId2"/>
          <a:stretch>
            <a:fillRect/>
          </a:stretch>
        </p:blipFill>
        <p:spPr>
          <a:xfrm>
            <a:off x="7896769" y="1642745"/>
            <a:ext cx="3944983" cy="2746375"/>
          </a:xfrm>
          <a:prstGeom prst="rect">
            <a:avLst/>
          </a:prstGeom>
        </p:spPr>
      </p:pic>
      <p:pic>
        <p:nvPicPr>
          <p:cNvPr id="5" name="Picture 4"/>
          <p:cNvPicPr>
            <a:picLocks noChangeAspect="1"/>
          </p:cNvPicPr>
          <p:nvPr/>
        </p:nvPicPr>
        <p:blipFill>
          <a:blip r:embed="rId3"/>
          <a:stretch>
            <a:fillRect/>
          </a:stretch>
        </p:blipFill>
        <p:spPr>
          <a:xfrm>
            <a:off x="8085908" y="4558937"/>
            <a:ext cx="3566704" cy="1838598"/>
          </a:xfrm>
          <a:prstGeom prst="rect">
            <a:avLst/>
          </a:prstGeom>
        </p:spPr>
      </p:pic>
    </p:spTree>
    <p:extLst>
      <p:ext uri="{BB962C8B-B14F-4D97-AF65-F5344CB8AC3E}">
        <p14:creationId xmlns:p14="http://schemas.microsoft.com/office/powerpoint/2010/main" val="3295010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mn-lt"/>
              </a:rPr>
              <a:t>Teenage </a:t>
            </a:r>
            <a:r>
              <a:rPr lang="en-US" sz="2800" b="1" dirty="0" smtClean="0">
                <a:latin typeface="+mn-lt"/>
              </a:rPr>
              <a:t>years and why My strength </a:t>
            </a:r>
            <a:r>
              <a:rPr lang="en-US" sz="2800" b="1" dirty="0">
                <a:latin typeface="+mn-lt"/>
              </a:rPr>
              <a:t>is dramatically increasing </a:t>
            </a:r>
          </a:p>
        </p:txBody>
      </p:sp>
      <p:sp>
        <p:nvSpPr>
          <p:cNvPr id="3" name="Content Placeholder 2"/>
          <p:cNvSpPr>
            <a:spLocks noGrp="1"/>
          </p:cNvSpPr>
          <p:nvPr>
            <p:ph idx="1"/>
          </p:nvPr>
        </p:nvSpPr>
        <p:spPr>
          <a:xfrm>
            <a:off x="838200" y="1593669"/>
            <a:ext cx="6725194" cy="4583294"/>
          </a:xfrm>
        </p:spPr>
        <p:txBody>
          <a:bodyPr>
            <a:normAutofit fontScale="92500" lnSpcReduction="20000"/>
          </a:bodyPr>
          <a:lstStyle/>
          <a:p>
            <a:r>
              <a:rPr lang="en-US" dirty="0"/>
              <a:t>My teenage years of typical transformation into a tropical storm are fascinating as nature itself. </a:t>
            </a:r>
            <a:endParaRPr lang="en-US" dirty="0" smtClean="0"/>
          </a:p>
          <a:p>
            <a:r>
              <a:rPr lang="en-US" dirty="0" smtClean="0"/>
              <a:t>As </a:t>
            </a:r>
            <a:r>
              <a:rPr lang="en-US" dirty="0"/>
              <a:t>a tropical storm, I derive my strength from the wind speeds that increase by at least 35 knots. </a:t>
            </a:r>
            <a:endParaRPr lang="en-US" dirty="0" smtClean="0"/>
          </a:p>
          <a:p>
            <a:r>
              <a:rPr lang="en-US" dirty="0" smtClean="0"/>
              <a:t>This </a:t>
            </a:r>
            <a:r>
              <a:rPr lang="en-US" dirty="0"/>
              <a:t>is an upgrade from my initial depression stage (Duran et al. 2019</a:t>
            </a:r>
            <a:r>
              <a:rPr lang="en-US" dirty="0" smtClean="0"/>
              <a:t>.</a:t>
            </a:r>
          </a:p>
          <a:p>
            <a:r>
              <a:rPr lang="en-US" dirty="0" smtClean="0"/>
              <a:t> </a:t>
            </a:r>
            <a:r>
              <a:rPr lang="en-US" dirty="0"/>
              <a:t>I vary in speed through between 35 and 64 knots as I become more organized. </a:t>
            </a:r>
            <a:endParaRPr lang="en-US" dirty="0" smtClean="0"/>
          </a:p>
          <a:p>
            <a:r>
              <a:rPr lang="en-US" dirty="0" smtClean="0"/>
              <a:t>The </a:t>
            </a:r>
            <a:r>
              <a:rPr lang="en-US" dirty="0"/>
              <a:t>organization prepares me to in building and creating my needed strength. </a:t>
            </a:r>
            <a:endParaRPr lang="en-US" dirty="0" smtClean="0"/>
          </a:p>
          <a:p>
            <a:r>
              <a:rPr lang="en-US" dirty="0" smtClean="0"/>
              <a:t>Thus </a:t>
            </a:r>
            <a:r>
              <a:rPr lang="en-US" dirty="0"/>
              <a:t>with time, I grow to resemble a hurricane due to the intensified circulation as a launching pad for destruction. </a:t>
            </a:r>
            <a:endParaRPr lang="en-US" dirty="0" smtClean="0"/>
          </a:p>
          <a:p>
            <a:r>
              <a:rPr lang="en-US" dirty="0" smtClean="0"/>
              <a:t>I </a:t>
            </a:r>
            <a:r>
              <a:rPr lang="en-US" dirty="0"/>
              <a:t>form the tropical depression as I progress in gaining energy. I am not something to be brushed off with ease, though.</a:t>
            </a:r>
          </a:p>
          <a:p>
            <a:endParaRPr lang="en-US" dirty="0"/>
          </a:p>
        </p:txBody>
      </p:sp>
      <p:pic>
        <p:nvPicPr>
          <p:cNvPr id="6" name="Picture 5"/>
          <p:cNvPicPr>
            <a:picLocks noChangeAspect="1"/>
          </p:cNvPicPr>
          <p:nvPr/>
        </p:nvPicPr>
        <p:blipFill>
          <a:blip r:embed="rId2"/>
          <a:stretch>
            <a:fillRect/>
          </a:stretch>
        </p:blipFill>
        <p:spPr>
          <a:xfrm>
            <a:off x="7706088" y="1576917"/>
            <a:ext cx="4353364" cy="4000923"/>
          </a:xfrm>
          <a:prstGeom prst="rect">
            <a:avLst/>
          </a:prstGeom>
        </p:spPr>
      </p:pic>
    </p:spTree>
    <p:extLst>
      <p:ext uri="{BB962C8B-B14F-4D97-AF65-F5344CB8AC3E}">
        <p14:creationId xmlns:p14="http://schemas.microsoft.com/office/powerpoint/2010/main" val="283253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a:latin typeface="+mn-lt"/>
              </a:rPr>
              <a:t>Teenage years and why My strength is dramatically increasing </a:t>
            </a:r>
            <a:endParaRPr lang="en-US" sz="2800" dirty="0">
              <a:latin typeface="+mn-lt"/>
            </a:endParaRPr>
          </a:p>
        </p:txBody>
      </p:sp>
      <p:sp>
        <p:nvSpPr>
          <p:cNvPr id="3" name="Content Placeholder 2"/>
          <p:cNvSpPr>
            <a:spLocks noGrp="1"/>
          </p:cNvSpPr>
          <p:nvPr>
            <p:ph idx="1"/>
          </p:nvPr>
        </p:nvSpPr>
        <p:spPr>
          <a:xfrm>
            <a:off x="838200" y="1502229"/>
            <a:ext cx="7378337" cy="4674734"/>
          </a:xfrm>
        </p:spPr>
        <p:txBody>
          <a:bodyPr>
            <a:normAutofit/>
          </a:bodyPr>
          <a:lstStyle/>
          <a:p>
            <a:r>
              <a:rPr lang="en-US" dirty="0"/>
              <a:t>As I grow in veto systematically, I form a system that eventually causes rains. </a:t>
            </a:r>
            <a:endParaRPr lang="en-US" dirty="0" smtClean="0"/>
          </a:p>
          <a:p>
            <a:r>
              <a:rPr lang="en-US" dirty="0" smtClean="0"/>
              <a:t>This </a:t>
            </a:r>
            <a:r>
              <a:rPr lang="en-US" dirty="0"/>
              <a:t>formation that brings rains makes me capable of resulting in severe flooding capable of generating life in the area of my operation unbearable (Powell et al., 2020). </a:t>
            </a:r>
            <a:endParaRPr lang="en-US" dirty="0" smtClean="0"/>
          </a:p>
          <a:p>
            <a:r>
              <a:rPr lang="en-US" dirty="0" smtClean="0"/>
              <a:t>Through </a:t>
            </a:r>
            <a:r>
              <a:rPr lang="en-US" dirty="0"/>
              <a:t>these floods, I sweep whatever I get in my way. </a:t>
            </a:r>
            <a:endParaRPr lang="en-US" dirty="0" smtClean="0"/>
          </a:p>
          <a:p>
            <a:r>
              <a:rPr lang="en-US" dirty="0" smtClean="0"/>
              <a:t>I </a:t>
            </a:r>
            <a:r>
              <a:rPr lang="en-US" dirty="0"/>
              <a:t>result in this as a set in the weather patterns changes to those in my territory per se. </a:t>
            </a:r>
            <a:endParaRPr lang="en-US" dirty="0" smtClean="0"/>
          </a:p>
          <a:p>
            <a:r>
              <a:rPr lang="en-US" dirty="0" smtClean="0"/>
              <a:t>When </a:t>
            </a:r>
            <a:r>
              <a:rPr lang="en-US" dirty="0"/>
              <a:t>I appear in heavy doses, I can cause landfall in areas where the soil is soft, in valleys and hills, and more dangerously in areas where trees are scarce.</a:t>
            </a:r>
          </a:p>
          <a:p>
            <a:endParaRPr lang="en-US" dirty="0"/>
          </a:p>
        </p:txBody>
      </p:sp>
      <p:pic>
        <p:nvPicPr>
          <p:cNvPr id="4" name="Picture 3"/>
          <p:cNvPicPr>
            <a:picLocks noChangeAspect="1"/>
          </p:cNvPicPr>
          <p:nvPr/>
        </p:nvPicPr>
        <p:blipFill>
          <a:blip r:embed="rId2"/>
          <a:stretch>
            <a:fillRect/>
          </a:stretch>
        </p:blipFill>
        <p:spPr>
          <a:xfrm>
            <a:off x="8216538" y="1507808"/>
            <a:ext cx="3775166" cy="3978592"/>
          </a:xfrm>
          <a:prstGeom prst="rect">
            <a:avLst/>
          </a:prstGeom>
        </p:spPr>
      </p:pic>
    </p:spTree>
    <p:extLst>
      <p:ext uri="{BB962C8B-B14F-4D97-AF65-F5344CB8AC3E}">
        <p14:creationId xmlns:p14="http://schemas.microsoft.com/office/powerpoint/2010/main" val="263723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a:latin typeface="+mn-lt"/>
              </a:rPr>
              <a:t>Early adulthood </a:t>
            </a:r>
            <a:r>
              <a:rPr lang="en-US" sz="2400" b="1" dirty="0" smtClean="0">
                <a:latin typeface="+mn-lt"/>
              </a:rPr>
              <a:t>and a </a:t>
            </a:r>
            <a:r>
              <a:rPr lang="en-US" sz="2400" b="1" dirty="0">
                <a:latin typeface="+mn-lt"/>
              </a:rPr>
              <a:t>scenario </a:t>
            </a:r>
            <a:r>
              <a:rPr lang="en-US" sz="2400" b="1" dirty="0" smtClean="0">
                <a:latin typeface="+mn-lt"/>
              </a:rPr>
              <a:t>where I </a:t>
            </a:r>
            <a:r>
              <a:rPr lang="en-US" sz="2400" b="1" dirty="0">
                <a:latin typeface="+mn-lt"/>
              </a:rPr>
              <a:t>run </a:t>
            </a:r>
            <a:r>
              <a:rPr lang="en-US" sz="2400" b="1" dirty="0" smtClean="0">
                <a:latin typeface="+mn-lt"/>
              </a:rPr>
              <a:t>around </a:t>
            </a:r>
            <a:r>
              <a:rPr lang="en-US" sz="2400" b="1" dirty="0">
                <a:latin typeface="+mn-lt"/>
              </a:rPr>
              <a:t>and create destruction</a:t>
            </a:r>
          </a:p>
        </p:txBody>
      </p:sp>
      <p:sp>
        <p:nvSpPr>
          <p:cNvPr id="3" name="Content Placeholder 2"/>
          <p:cNvSpPr>
            <a:spLocks noGrp="1"/>
          </p:cNvSpPr>
          <p:nvPr>
            <p:ph idx="1"/>
          </p:nvPr>
        </p:nvSpPr>
        <p:spPr>
          <a:xfrm>
            <a:off x="838200" y="1455510"/>
            <a:ext cx="7522028" cy="4351338"/>
          </a:xfrm>
        </p:spPr>
        <p:txBody>
          <a:bodyPr>
            <a:normAutofit fontScale="92500" lnSpcReduction="10000"/>
          </a:bodyPr>
          <a:lstStyle/>
          <a:p>
            <a:r>
              <a:rPr lang="en-US" dirty="0"/>
              <a:t>After my teenage years of gunning for my strength, I graduated to a hurricane presumed to be my adulthood. </a:t>
            </a:r>
            <a:endParaRPr lang="en-US" dirty="0" smtClean="0"/>
          </a:p>
          <a:p>
            <a:r>
              <a:rPr lang="en-US" dirty="0" smtClean="0"/>
              <a:t>Having </a:t>
            </a:r>
            <a:r>
              <a:rPr lang="en-US" dirty="0"/>
              <a:t>graduated, I pounce upon making things along and around the coastline a nightmare. </a:t>
            </a:r>
            <a:endParaRPr lang="en-US" dirty="0" smtClean="0"/>
          </a:p>
          <a:p>
            <a:r>
              <a:rPr lang="en-US" dirty="0" smtClean="0"/>
              <a:t>I </a:t>
            </a:r>
            <a:r>
              <a:rPr lang="en-US" dirty="0"/>
              <a:t>form when surface pressures continue to drop, the presumed fact is that as the forces drop and drop, I come in the form. </a:t>
            </a:r>
            <a:endParaRPr lang="en-US" dirty="0" smtClean="0"/>
          </a:p>
          <a:p>
            <a:r>
              <a:rPr lang="en-US" dirty="0" smtClean="0"/>
              <a:t>Am </a:t>
            </a:r>
            <a:r>
              <a:rPr lang="en-US" dirty="0"/>
              <a:t>perfectly enhanced and sustained by wind speeds that reach 74 mph. </a:t>
            </a:r>
            <a:endParaRPr lang="en-US" dirty="0" smtClean="0"/>
          </a:p>
          <a:p>
            <a:r>
              <a:rPr lang="en-US" dirty="0" smtClean="0"/>
              <a:t>The </a:t>
            </a:r>
            <a:r>
              <a:rPr lang="en-US" dirty="0"/>
              <a:t>drop in pressure makes me lay a ground for destruction of anything in existence coupled with my speed winds that are relatively high in approximately seventy-four miles per hour (Duran et al, 2021). </a:t>
            </a:r>
          </a:p>
        </p:txBody>
      </p:sp>
      <p:pic>
        <p:nvPicPr>
          <p:cNvPr id="4" name="Picture 3"/>
          <p:cNvPicPr>
            <a:picLocks noChangeAspect="1"/>
          </p:cNvPicPr>
          <p:nvPr/>
        </p:nvPicPr>
        <p:blipFill>
          <a:blip r:embed="rId2"/>
          <a:stretch>
            <a:fillRect/>
          </a:stretch>
        </p:blipFill>
        <p:spPr>
          <a:xfrm>
            <a:off x="8301446" y="1455510"/>
            <a:ext cx="3608070" cy="2720250"/>
          </a:xfrm>
          <a:prstGeom prst="rect">
            <a:avLst/>
          </a:prstGeom>
        </p:spPr>
      </p:pic>
      <p:pic>
        <p:nvPicPr>
          <p:cNvPr id="5" name="Picture 4"/>
          <p:cNvPicPr>
            <a:picLocks noChangeAspect="1"/>
          </p:cNvPicPr>
          <p:nvPr/>
        </p:nvPicPr>
        <p:blipFill>
          <a:blip r:embed="rId3"/>
          <a:stretch>
            <a:fillRect/>
          </a:stretch>
        </p:blipFill>
        <p:spPr>
          <a:xfrm>
            <a:off x="8242663" y="4282485"/>
            <a:ext cx="3608070" cy="1514475"/>
          </a:xfrm>
          <a:prstGeom prst="rect">
            <a:avLst/>
          </a:prstGeom>
        </p:spPr>
      </p:pic>
    </p:spTree>
    <p:extLst>
      <p:ext uri="{BB962C8B-B14F-4D97-AF65-F5344CB8AC3E}">
        <p14:creationId xmlns:p14="http://schemas.microsoft.com/office/powerpoint/2010/main" val="214397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normAutofit/>
          </a:bodyPr>
          <a:lstStyle/>
          <a:p>
            <a:pPr algn="ctr"/>
            <a:r>
              <a:rPr lang="en-US" sz="2400" b="1" dirty="0">
                <a:latin typeface="+mn-lt"/>
              </a:rPr>
              <a:t>Early adulthood and a scenario where I run around and create destruction</a:t>
            </a:r>
            <a:endParaRPr lang="en-US" sz="2400" dirty="0">
              <a:latin typeface="+mn-lt"/>
            </a:endParaRPr>
          </a:p>
        </p:txBody>
      </p:sp>
      <p:sp>
        <p:nvSpPr>
          <p:cNvPr id="3" name="Content Placeholder 2"/>
          <p:cNvSpPr>
            <a:spLocks noGrp="1"/>
          </p:cNvSpPr>
          <p:nvPr>
            <p:ph idx="1"/>
          </p:nvPr>
        </p:nvSpPr>
        <p:spPr>
          <a:xfrm>
            <a:off x="838200" y="1084217"/>
            <a:ext cx="7896225" cy="4583294"/>
          </a:xfrm>
        </p:spPr>
        <p:txBody>
          <a:bodyPr>
            <a:normAutofit lnSpcReduction="10000"/>
          </a:bodyPr>
          <a:lstStyle/>
          <a:p>
            <a:r>
              <a:rPr lang="en-US" dirty="0"/>
              <a:t>As this unfolds, I take a final form of a hurricane as I ultimately form an eye that makes me completely recognizable. </a:t>
            </a:r>
            <a:endParaRPr lang="en-US" dirty="0" smtClean="0"/>
          </a:p>
          <a:p>
            <a:r>
              <a:rPr lang="en-US" dirty="0" smtClean="0"/>
              <a:t>Because </a:t>
            </a:r>
            <a:r>
              <a:rPr lang="en-US" dirty="0"/>
              <a:t>of the high speeds of wind that create me, I make rotations that can eventually destroy well-constructed houses, large branches of trees will snap, shallowly rooted trees will be toppled. </a:t>
            </a:r>
            <a:endParaRPr lang="en-US" dirty="0" smtClean="0"/>
          </a:p>
          <a:p>
            <a:r>
              <a:rPr lang="en-US" dirty="0" smtClean="0"/>
              <a:t>I </a:t>
            </a:r>
            <a:r>
              <a:rPr lang="en-US" dirty="0"/>
              <a:t>can eliminate the power lines causing power outages for days. </a:t>
            </a:r>
            <a:endParaRPr lang="en-US" dirty="0" smtClean="0"/>
          </a:p>
          <a:p>
            <a:r>
              <a:rPr lang="en-US" dirty="0" smtClean="0"/>
              <a:t>At </a:t>
            </a:r>
            <a:r>
              <a:rPr lang="en-US" dirty="0"/>
              <a:t>this stage, I am judged by my tiers. </a:t>
            </a:r>
            <a:endParaRPr lang="en-US" dirty="0" smtClean="0"/>
          </a:p>
          <a:p>
            <a:r>
              <a:rPr lang="en-US" dirty="0" smtClean="0"/>
              <a:t>I </a:t>
            </a:r>
            <a:r>
              <a:rPr lang="en-US" dirty="0"/>
              <a:t>derive this name for the reason of being located in the Atlantic, Central Pacific regions. </a:t>
            </a:r>
            <a:endParaRPr lang="en-US" dirty="0" smtClean="0"/>
          </a:p>
          <a:p>
            <a:r>
              <a:rPr lang="en-US" dirty="0" smtClean="0"/>
              <a:t>In </a:t>
            </a:r>
            <a:r>
              <a:rPr lang="en-US" dirty="0"/>
              <a:t>other oceans, I go by the name typhoon or severe tropical cyclone.</a:t>
            </a:r>
          </a:p>
          <a:p>
            <a:endParaRPr lang="en-US" dirty="0"/>
          </a:p>
        </p:txBody>
      </p:sp>
      <p:pic>
        <p:nvPicPr>
          <p:cNvPr id="4" name="Picture 3"/>
          <p:cNvPicPr>
            <a:picLocks noChangeAspect="1"/>
          </p:cNvPicPr>
          <p:nvPr/>
        </p:nvPicPr>
        <p:blipFill>
          <a:blip r:embed="rId2"/>
          <a:stretch>
            <a:fillRect/>
          </a:stretch>
        </p:blipFill>
        <p:spPr>
          <a:xfrm>
            <a:off x="8734425" y="1084217"/>
            <a:ext cx="3178901" cy="2785246"/>
          </a:xfrm>
          <a:prstGeom prst="rect">
            <a:avLst/>
          </a:prstGeom>
        </p:spPr>
      </p:pic>
      <p:pic>
        <p:nvPicPr>
          <p:cNvPr id="5" name="Picture 4"/>
          <p:cNvPicPr>
            <a:picLocks noChangeAspect="1"/>
          </p:cNvPicPr>
          <p:nvPr/>
        </p:nvPicPr>
        <p:blipFill>
          <a:blip r:embed="rId3"/>
          <a:stretch>
            <a:fillRect/>
          </a:stretch>
        </p:blipFill>
        <p:spPr>
          <a:xfrm>
            <a:off x="8734425" y="4166235"/>
            <a:ext cx="3283404" cy="1816554"/>
          </a:xfrm>
          <a:prstGeom prst="rect">
            <a:avLst/>
          </a:prstGeom>
        </p:spPr>
      </p:pic>
    </p:spTree>
    <p:extLst>
      <p:ext uri="{BB962C8B-B14F-4D97-AF65-F5344CB8AC3E}">
        <p14:creationId xmlns:p14="http://schemas.microsoft.com/office/powerpoint/2010/main" val="33842870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88</TotalTime>
  <Words>2165</Words>
  <Application>Microsoft Office PowerPoint</Application>
  <PresentationFormat>Widescreen</PresentationFormat>
  <Paragraphs>122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Century Gothic</vt:lpstr>
      <vt:lpstr>Wingdings 3</vt:lpstr>
      <vt:lpstr>Ion</vt:lpstr>
      <vt:lpstr>Hurricane Knight: My Life Story </vt:lpstr>
      <vt:lpstr>My Birth as a Storm </vt:lpstr>
      <vt:lpstr>My Birth as a Storm </vt:lpstr>
      <vt:lpstr>Early childhood and Why I’m gaining strength </vt:lpstr>
      <vt:lpstr>Early childhood and Why I’m gaining strength </vt:lpstr>
      <vt:lpstr>Teenage years and why My strength is dramatically increasing </vt:lpstr>
      <vt:lpstr>Teenage years and why My strength is dramatically increasing </vt:lpstr>
      <vt:lpstr>Early adulthood and a scenario where I run around and create destruction</vt:lpstr>
      <vt:lpstr>Early adulthood and a scenario where I run around and create destruction</vt:lpstr>
      <vt:lpstr>Being a responsible adult </vt:lpstr>
      <vt:lpstr>Being a responsible adult </vt:lpstr>
      <vt:lpstr>Mid-life Crisis</vt:lpstr>
      <vt:lpstr>Mid-life Crisis</vt:lpstr>
      <vt:lpstr>Retirement</vt:lpstr>
      <vt:lpstr>Retirement</vt:lpstr>
      <vt:lpstr>Death</vt:lpstr>
      <vt:lpstr>Death</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Hurricane Knight: My Life Story </dc:title>
  <dc:creator>user</dc:creator>
  <cp:lastModifiedBy>user</cp:lastModifiedBy>
  <cp:revision>54</cp:revision>
  <dcterms:created xsi:type="dcterms:W3CDTF">2021-09-18T01:39:49Z</dcterms:created>
  <dcterms:modified xsi:type="dcterms:W3CDTF">2021-09-18T03:08:40Z</dcterms:modified>
</cp:coreProperties>
</file>